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2" r:id="rId4"/>
    <p:sldId id="259" r:id="rId5"/>
    <p:sldId id="260" r:id="rId6"/>
    <p:sldId id="261" r:id="rId7"/>
    <p:sldId id="262" r:id="rId8"/>
    <p:sldId id="263" r:id="rId9"/>
    <p:sldId id="273" r:id="rId10"/>
    <p:sldId id="265" r:id="rId11"/>
    <p:sldId id="264" r:id="rId12"/>
    <p:sldId id="266" r:id="rId13"/>
    <p:sldId id="267" r:id="rId14"/>
    <p:sldId id="274" r:id="rId15"/>
    <p:sldId id="268" r:id="rId16"/>
    <p:sldId id="269" r:id="rId17"/>
    <p:sldId id="275" r:id="rId18"/>
    <p:sldId id="270" r:id="rId19"/>
    <p:sldId id="271" r:id="rId20"/>
  </p:sldIdLst>
  <p:sldSz cx="12192000" cy="6858000"/>
  <p:notesSz cx="6858000" cy="9144000"/>
  <p:embeddedFontLst>
    <p:embeddedFont>
      <p:font typeface="NanumGothic" panose="020D0604000000000000" pitchFamily="34" charset="-127"/>
      <p:regular r:id="rId22"/>
      <p:bold r:id="rId23"/>
    </p:embeddedFont>
    <p:embeddedFont>
      <p:font typeface="BM DoHyeon OTF" panose="020B0600000101010101" pitchFamily="34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6"/>
    <p:restoredTop sz="89539"/>
  </p:normalViewPr>
  <p:slideViewPr>
    <p:cSldViewPr snapToGrid="0" snapToObjects="1" showGuides="1">
      <p:cViewPr varScale="1">
        <p:scale>
          <a:sx n="147" d="100"/>
          <a:sy n="147" d="100"/>
        </p:scale>
        <p:origin x="520" y="18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0CFF8-6AD1-5A47-AAE7-6DCDDB251B66}" type="datetimeFigureOut">
              <a:rPr kumimoji="1" lang="ko-Kore-KR" altLang="en-US" smtClean="0"/>
              <a:t>2022. 5. 27.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2EB60-872D-9341-925C-77C960DD76B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232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0390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0467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5303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따라서 인풋레이어와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히든레이어가</a:t>
            </a:r>
            <a:r>
              <a:rPr kumimoji="1" lang="ko-KR" altLang="en-US" dirty="0"/>
              <a:t> 다음과 같은 계산과정을 거쳐서 도출될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0115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1892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히든레이어에서</a:t>
            </a:r>
            <a:r>
              <a:rPr kumimoji="1" lang="ko-KR" altLang="en-US" dirty="0"/>
              <a:t> 계산된 값들을 마지막 아웃풋 레이어를 통해 값을 구해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소프트맥스</a:t>
            </a:r>
            <a:r>
              <a:rPr kumimoji="1" lang="ko-KR" altLang="en-US" dirty="0"/>
              <a:t> 방식으로 어떤 문자인지 판별할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0830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기본적인 </a:t>
            </a:r>
            <a:r>
              <a:rPr kumimoji="1" lang="en-US" altLang="ko-KR" dirty="0" err="1"/>
              <a:t>RNN</a:t>
            </a:r>
            <a:r>
              <a:rPr kumimoji="1" lang="ko-KR" altLang="en-US" dirty="0"/>
              <a:t>모델을 좀 더 활용하면 다음과 같은 분야에서 사용될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언어모델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음성인식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기계번역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대화 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이미지나 영상에 대한 자막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</a:t>
            </a:r>
            <a:r>
              <a:rPr kumimoji="1" lang="en-US" altLang="ko-KR" dirty="0"/>
              <a:t>/</a:t>
            </a:r>
            <a:r>
              <a:rPr kumimoji="1" lang="ko-KR" altLang="en-US" dirty="0"/>
              <a:t>음악</a:t>
            </a:r>
            <a:r>
              <a:rPr kumimoji="1" lang="en-US" altLang="ko-KR" dirty="0"/>
              <a:t>/</a:t>
            </a:r>
            <a:r>
              <a:rPr kumimoji="1" lang="ko-KR" altLang="en-US" dirty="0"/>
              <a:t>댄스 생성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6234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0431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기본 구조인 바닐라 </a:t>
            </a:r>
            <a:r>
              <a:rPr kumimoji="1" lang="ko-KR" altLang="en-US" dirty="0" err="1"/>
              <a:t>뉴럴</a:t>
            </a:r>
            <a:r>
              <a:rPr kumimoji="1" lang="ko-KR" altLang="en-US" dirty="0"/>
              <a:t> 네트워크를 조금씩 변형시켜서 앞서 말한 다양한 곳들에 활용할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4398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또한</a:t>
            </a:r>
            <a:r>
              <a:rPr kumimoji="1" lang="ko-KR" altLang="en-US" dirty="0"/>
              <a:t> 하나의 </a:t>
            </a:r>
            <a:r>
              <a:rPr kumimoji="1" lang="ko-KR" altLang="en-US" dirty="0" err="1"/>
              <a:t>히든레이어로</a:t>
            </a:r>
            <a:r>
              <a:rPr kumimoji="1" lang="ko-KR" altLang="en-US" dirty="0"/>
              <a:t> 학습이 잘 되지 않는 다면 더 추가해서 다음과 같이 </a:t>
            </a:r>
            <a:r>
              <a:rPr kumimoji="1" lang="ko-KR" altLang="en-US" dirty="0" err="1"/>
              <a:t>멀티레벨로</a:t>
            </a:r>
            <a:r>
              <a:rPr kumimoji="1" lang="ko-KR" altLang="en-US" dirty="0"/>
              <a:t> 구현할 수도 있을 것입니다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8533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527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575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7584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0609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여기서 </a:t>
            </a:r>
            <a:r>
              <a:rPr kumimoji="1" lang="en-US" altLang="ko-KR" dirty="0" err="1"/>
              <a:t>x_t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</a:t>
            </a:r>
            <a:r>
              <a:rPr kumimoji="1" lang="ko-KR" altLang="en-US" dirty="0"/>
              <a:t>번째 순서의 인풋 벡터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h_t</a:t>
            </a:r>
            <a:r>
              <a:rPr kumimoji="1" lang="en-US" altLang="ko-KR" dirty="0"/>
              <a:t>-1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old state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의미하고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h_t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new state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의미합니다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h_t</a:t>
            </a:r>
            <a:r>
              <a:rPr kumimoji="1" lang="en-US" altLang="ko-KR" dirty="0"/>
              <a:t>-1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h_t</a:t>
            </a:r>
            <a:r>
              <a:rPr kumimoji="1" lang="ko-KR" altLang="en-US" dirty="0"/>
              <a:t> 모두 동일한 웨이트를 거치 때문에 이와 같이 </a:t>
            </a:r>
            <a:r>
              <a:rPr kumimoji="1" lang="ko-KR" altLang="en-US" dirty="0" err="1"/>
              <a:t>압축되서</a:t>
            </a:r>
            <a:r>
              <a:rPr kumimoji="1" lang="ko-KR" altLang="en-US" dirty="0"/>
              <a:t> 그림으로 표현이 가능합니다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623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기본적인 </a:t>
            </a:r>
            <a:r>
              <a:rPr kumimoji="1" lang="en-US" altLang="ko-KR" dirty="0" err="1"/>
              <a:t>RNN</a:t>
            </a:r>
            <a:r>
              <a:rPr kumimoji="1" lang="ko-KR" altLang="en-US" dirty="0"/>
              <a:t> 모델에서는 웨이트가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 있는데요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인풋값에</a:t>
            </a:r>
            <a:r>
              <a:rPr kumimoji="1" lang="ko-KR" altLang="en-US" dirty="0"/>
              <a:t> 대한 웨이트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이전 </a:t>
            </a:r>
            <a:r>
              <a:rPr kumimoji="1" lang="en-US" altLang="ko-KR" dirty="0"/>
              <a:t>h</a:t>
            </a:r>
            <a:r>
              <a:rPr kumimoji="1" lang="ko-KR" altLang="en-US" dirty="0"/>
              <a:t>값에 대한 웨이트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en-US" altLang="ko-KR" dirty="0"/>
              <a:t>H</a:t>
            </a:r>
            <a:r>
              <a:rPr kumimoji="1" lang="ko-KR" altLang="en-US" dirty="0"/>
              <a:t>값으로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아웃풋을 위한 웨이트입니다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0244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3778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2EB60-872D-9341-925C-77C960DD76B1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211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A8980-2E7F-6B41-A376-AF78684F8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EE3654-228A-704A-9D11-02DE24309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69309-66E9-C743-BFA3-5820F270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1F84CD-88C3-FC42-A595-F5D38B1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C03EE2-9758-7349-8346-D92CD50C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7957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3CF08-96FB-7B44-A926-A114CC21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C78B1-749B-7549-9DA2-888B97D66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1B42CE-8BD2-1540-94B1-5A5F8E7C6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6025E9-7C4F-1348-9DC1-B405E197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E5BDE-7773-C741-A915-446C4672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032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F53341-9A99-3245-9B9B-C530C637B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EB95B9-1AB0-3140-9CEB-7C85197CAE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B6B1C9-9563-D448-8497-6312B883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FABA9E-AAF6-CA4F-A8BC-53902473D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126100-A1D7-AC44-AE1C-1058CA09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0113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BCF49-E2DE-0E4B-B09C-42DB8421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53BFEB-90AA-5A4D-B6D3-B7376F82B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34B54F-F8F8-5C4F-980D-2C51FCF35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F0886-3ABA-D74E-B6F9-71D90703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F3376-62AC-D64D-9C60-5033EDF3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9664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80F5A-99B6-A144-AD8A-E8A6948A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5760B1-38E7-B546-A918-88A94D801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047F3-DCA6-9544-85FF-993CF388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03A11-DBB7-604D-AB03-2FAC86F3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68939-6D5A-1D4E-85AA-0D40AAC5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719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CC69-8003-AB4B-905A-4524BE4D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A7C34-0649-9C48-A911-DA088B728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E0CD70-1779-3647-8CC1-13DE62954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781DA3-47C7-0641-92DB-A5EAEE60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66541F-A9AE-2045-A230-D7A63628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531D58-EB52-2F49-959E-73834811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262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1035B-43BC-224B-9951-D2972D3C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0E1B0C-5C8E-634A-BDD3-A06343715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D3B58D-2932-2A4C-AD45-F62FCFC45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ECD788-3AF0-E446-AB43-EBDF49686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3AB6DC-4417-B741-AAC4-8FAC0732F8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45B146-33B9-834C-AB7B-DA4ACCA84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2022. 5. 27.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9C33B9-4979-B040-9846-2E029882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86EF56C-A2D3-F045-B22C-5F7EE04E3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802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A09C0-8167-DE4B-8E29-BEEA3053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80C1F0-6CD8-374D-B54A-8C882FF93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2022. 5. 27.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A9EC2C-CCD3-2C41-A57E-3E5D5FCB3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AB6C7D-4D3C-8E48-BF62-545FD801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697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B882FE-B50B-7C42-9317-877917C3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2022. 5. 27.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7A5B12-759A-204B-AF5C-60125879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D7DBAB-3B7B-614B-86D0-76F266DD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950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6ECAD-D6D9-2444-B004-45520161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58626-FCBA-4D49-BA58-32D65496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7788DE-0565-F14E-97BC-E7BC650C0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A3128E-5FD3-5342-8345-B19F3438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66CD8C-5D70-1845-8F97-417746DA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6C451-8E35-8849-9979-879C12687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515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1BF28C-19BE-9F49-8B18-AB805961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2319A0-79FA-EE4A-8BE3-8635CC70A8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503A17-DD7E-2B47-8189-3E8CF4F54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0978A8-3BBE-A947-A49A-3538D943F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44C-8221-0E4B-857C-44E92F7FF8BF}" type="datetimeFigureOut">
              <a:rPr kumimoji="1" lang="ko-Kore-KR" altLang="en-US" smtClean="0"/>
              <a:t>2022. 5. 27.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13B3FF-5DCE-3B47-A1F2-CA173B39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77F8C8-0962-544A-95B2-173EDF6E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255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B4E7BD-55B0-734D-9999-1070E29C4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B2AE7B-F37A-1741-B1BE-67FD31D85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D5FA4B-87E1-9F4D-8429-498B8439D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7144C-8221-0E4B-857C-44E92F7FF8BF}" type="datetimeFigureOut">
              <a:rPr kumimoji="1" lang="ko-Kore-KR" altLang="en-US" smtClean="0"/>
              <a:t>2022. 5. 27.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B8DF2-5455-9249-8D4F-FDC94DF64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EFB00-A8D4-3D40-80B5-7D2C8BF8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0BDC5-FDAA-0543-917D-2CBBBF0B2FB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093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228164-22DB-704A-A6E2-3F4D11BC566B}"/>
              </a:ext>
            </a:extLst>
          </p:cNvPr>
          <p:cNvSpPr txBox="1"/>
          <p:nvPr/>
        </p:nvSpPr>
        <p:spPr>
          <a:xfrm>
            <a:off x="350891" y="2367171"/>
            <a:ext cx="11490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5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RNN</a:t>
            </a:r>
            <a:endParaRPr kumimoji="1" lang="en-US" altLang="ko-Kore-KR" sz="5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B6F01-8A29-084B-A9C7-7AC9CCE0E564}"/>
              </a:ext>
            </a:extLst>
          </p:cNvPr>
          <p:cNvSpPr txBox="1"/>
          <p:nvPr/>
        </p:nvSpPr>
        <p:spPr>
          <a:xfrm>
            <a:off x="6976551" y="4087037"/>
            <a:ext cx="3416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까지 요약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모두의 </a:t>
            </a:r>
            <a:r>
              <a:rPr kumimoji="1"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딥러닝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kumimoji="1"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7783E-0390-C748-92FB-72EC4206BB92}"/>
              </a:ext>
            </a:extLst>
          </p:cNvPr>
          <p:cNvSpPr txBox="1"/>
          <p:nvPr/>
        </p:nvSpPr>
        <p:spPr>
          <a:xfrm>
            <a:off x="9225023" y="6268569"/>
            <a:ext cx="296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2021310821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정현일</a:t>
            </a:r>
            <a:endParaRPr kumimoji="1" lang="ko-Kore-KR" altLang="en-US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B5D1D3-F346-FD4D-814F-0A3F5D766B6B}"/>
              </a:ext>
            </a:extLst>
          </p:cNvPr>
          <p:cNvSpPr/>
          <p:nvPr/>
        </p:nvSpPr>
        <p:spPr>
          <a:xfrm>
            <a:off x="1798992" y="3244334"/>
            <a:ext cx="85940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(Recurrent Neural Networks)</a:t>
            </a:r>
            <a:endParaRPr kumimoji="1" lang="ko-Kore-KR" altLang="en-US" sz="8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393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8E39A3-B86A-5540-8B4D-B7CA877110BF}"/>
              </a:ext>
            </a:extLst>
          </p:cNvPr>
          <p:cNvSpPr/>
          <p:nvPr/>
        </p:nvSpPr>
        <p:spPr>
          <a:xfrm>
            <a:off x="293070" y="178963"/>
            <a:ext cx="79448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Character-level language model </a:t>
            </a:r>
            <a:endParaRPr lang="ko-Kore-KR" altLang="en-US" sz="3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6E0E39-D37D-DC4B-AFD6-BDE0967894A7}"/>
              </a:ext>
            </a:extLst>
          </p:cNvPr>
          <p:cNvSpPr/>
          <p:nvPr/>
        </p:nvSpPr>
        <p:spPr>
          <a:xfrm>
            <a:off x="5453035" y="3105834"/>
            <a:ext cx="12859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hello</a:t>
            </a:r>
            <a:endParaRPr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18629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8E39A3-B86A-5540-8B4D-B7CA877110BF}"/>
              </a:ext>
            </a:extLst>
          </p:cNvPr>
          <p:cNvSpPr/>
          <p:nvPr/>
        </p:nvSpPr>
        <p:spPr>
          <a:xfrm>
            <a:off x="293070" y="178963"/>
            <a:ext cx="79448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Character-level language model </a:t>
            </a:r>
            <a:endParaRPr lang="ko-Kore-KR" altLang="en-US" sz="36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27D878-8DD0-AC46-A81D-02A1AD996738}"/>
              </a:ext>
            </a:extLst>
          </p:cNvPr>
          <p:cNvGrpSpPr/>
          <p:nvPr/>
        </p:nvGrpSpPr>
        <p:grpSpPr>
          <a:xfrm>
            <a:off x="3101386" y="3105834"/>
            <a:ext cx="5989227" cy="646331"/>
            <a:chOff x="2924510" y="3105834"/>
            <a:chExt cx="5989227" cy="64633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56E0E39-D37D-DC4B-AFD6-BDE0967894A7}"/>
                </a:ext>
              </a:extLst>
            </p:cNvPr>
            <p:cNvSpPr/>
            <p:nvPr/>
          </p:nvSpPr>
          <p:spPr>
            <a:xfrm>
              <a:off x="2924510" y="3105834"/>
              <a:ext cx="128592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ore-KR" sz="36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hello</a:t>
              </a:r>
              <a:endParaRPr lang="ko-Kore-KR" altLang="en-US" sz="36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A311346-BE6C-804D-9535-2E0FDDFCFED5}"/>
                </a:ext>
              </a:extLst>
            </p:cNvPr>
            <p:cNvSpPr/>
            <p:nvPr/>
          </p:nvSpPr>
          <p:spPr>
            <a:xfrm>
              <a:off x="4336750" y="3105834"/>
              <a:ext cx="66236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ore-KR" sz="36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-&gt;</a:t>
              </a:r>
              <a:endParaRPr lang="ko-Kore-KR" altLang="en-US" sz="36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CADA1A0-09ED-5C4C-984C-FBC162E38D20}"/>
                </a:ext>
              </a:extLst>
            </p:cNvPr>
            <p:cNvSpPr/>
            <p:nvPr/>
          </p:nvSpPr>
          <p:spPr>
            <a:xfrm>
              <a:off x="4981250" y="3105834"/>
              <a:ext cx="393248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ore-KR" sz="36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One hot </a:t>
              </a:r>
              <a:r>
                <a:rPr kumimoji="1" lang="en-US" altLang="ko-Kore-KR" sz="3600" dirty="0" err="1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encodig</a:t>
              </a:r>
              <a:endParaRPr lang="ko-Kore-KR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57541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8E39A3-B86A-5540-8B4D-B7CA877110BF}"/>
              </a:ext>
            </a:extLst>
          </p:cNvPr>
          <p:cNvSpPr/>
          <p:nvPr/>
        </p:nvSpPr>
        <p:spPr>
          <a:xfrm>
            <a:off x="293070" y="178963"/>
            <a:ext cx="79448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Character-level language model </a:t>
            </a:r>
            <a:endParaRPr lang="ko-Kore-KR" altLang="en-US" sz="3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6E0E39-D37D-DC4B-AFD6-BDE0967894A7}"/>
              </a:ext>
            </a:extLst>
          </p:cNvPr>
          <p:cNvSpPr/>
          <p:nvPr/>
        </p:nvSpPr>
        <p:spPr>
          <a:xfrm>
            <a:off x="3040690" y="2035908"/>
            <a:ext cx="12859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hello</a:t>
            </a:r>
            <a:endParaRPr lang="ko-Kore-KR" altLang="en-US" sz="36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311346-BE6C-804D-9535-2E0FDDFCFED5}"/>
              </a:ext>
            </a:extLst>
          </p:cNvPr>
          <p:cNvSpPr/>
          <p:nvPr/>
        </p:nvSpPr>
        <p:spPr>
          <a:xfrm>
            <a:off x="4452930" y="2035908"/>
            <a:ext cx="662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endParaRPr lang="ko-Kore-KR" altLang="en-US" sz="36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D2A421-066E-9D49-BF80-7D357B91F0C9}"/>
              </a:ext>
            </a:extLst>
          </p:cNvPr>
          <p:cNvSpPr/>
          <p:nvPr/>
        </p:nvSpPr>
        <p:spPr>
          <a:xfrm>
            <a:off x="3040690" y="3105834"/>
            <a:ext cx="662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endParaRPr lang="ko-Kore-KR" altLang="en-US" sz="3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ADA1A0-09ED-5C4C-984C-FBC162E38D20}"/>
              </a:ext>
            </a:extLst>
          </p:cNvPr>
          <p:cNvSpPr/>
          <p:nvPr/>
        </p:nvSpPr>
        <p:spPr>
          <a:xfrm>
            <a:off x="5097430" y="2035908"/>
            <a:ext cx="3932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One hot </a:t>
            </a:r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encodig</a:t>
            </a:r>
            <a:endParaRPr lang="ko-Kore-KR" altLang="en-US" sz="36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F42AA-94C1-1040-9E32-2D370D85BE0C}"/>
              </a:ext>
            </a:extLst>
          </p:cNvPr>
          <p:cNvSpPr/>
          <p:nvPr/>
        </p:nvSpPr>
        <p:spPr>
          <a:xfrm>
            <a:off x="4129756" y="3105834"/>
            <a:ext cx="2930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    e    l    o</a:t>
            </a:r>
            <a:endParaRPr lang="ko-Kore-KR" altLang="en-US" sz="3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4F8923-3260-CF43-8F53-4446B9F9CC7C}"/>
              </a:ext>
            </a:extLst>
          </p:cNvPr>
          <p:cNvSpPr/>
          <p:nvPr/>
        </p:nvSpPr>
        <p:spPr>
          <a:xfrm>
            <a:off x="4129756" y="3852594"/>
            <a:ext cx="3102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1    0    0    0</a:t>
            </a:r>
            <a:endParaRPr lang="ko-Kore-KR" altLang="en-US" sz="3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EDB59A-AB2F-6E48-AD02-63B01D9A4F66}"/>
              </a:ext>
            </a:extLst>
          </p:cNvPr>
          <p:cNvSpPr/>
          <p:nvPr/>
        </p:nvSpPr>
        <p:spPr>
          <a:xfrm>
            <a:off x="4129756" y="4316448"/>
            <a:ext cx="3102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0    1    0    0</a:t>
            </a:r>
            <a:endParaRPr lang="ko-Kore-KR" altLang="en-US" sz="3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117F85-D76D-4642-A09B-3E773C23A947}"/>
              </a:ext>
            </a:extLst>
          </p:cNvPr>
          <p:cNvSpPr/>
          <p:nvPr/>
        </p:nvSpPr>
        <p:spPr>
          <a:xfrm>
            <a:off x="4129756" y="4822091"/>
            <a:ext cx="3102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0    0    1    0</a:t>
            </a:r>
            <a:endParaRPr lang="ko-Kore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3803F6-D642-4447-ACBE-B1386FD185C0}"/>
              </a:ext>
            </a:extLst>
          </p:cNvPr>
          <p:cNvSpPr/>
          <p:nvPr/>
        </p:nvSpPr>
        <p:spPr>
          <a:xfrm>
            <a:off x="4129756" y="5386374"/>
            <a:ext cx="3102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0    0    0    1</a:t>
            </a:r>
            <a:endParaRPr lang="ko-Kore-KR" altLang="en-US" sz="3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8D80C6-8555-3E41-83D6-A4D34C17F8ED}"/>
              </a:ext>
            </a:extLst>
          </p:cNvPr>
          <p:cNvSpPr/>
          <p:nvPr/>
        </p:nvSpPr>
        <p:spPr>
          <a:xfrm>
            <a:off x="3972560" y="3007360"/>
            <a:ext cx="731520" cy="309880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8A461A-66C0-4E4F-A852-5BE2B24E2CCA}"/>
              </a:ext>
            </a:extLst>
          </p:cNvPr>
          <p:cNvSpPr/>
          <p:nvPr/>
        </p:nvSpPr>
        <p:spPr>
          <a:xfrm>
            <a:off x="4861276" y="3005406"/>
            <a:ext cx="731520" cy="309880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1BB44C-5A67-8540-815F-9CCC4A0F2D4B}"/>
              </a:ext>
            </a:extLst>
          </p:cNvPr>
          <p:cNvSpPr/>
          <p:nvPr/>
        </p:nvSpPr>
        <p:spPr>
          <a:xfrm>
            <a:off x="5749992" y="3005406"/>
            <a:ext cx="731520" cy="309880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680D6B-DBB1-DB45-9430-187F00DB62B3}"/>
              </a:ext>
            </a:extLst>
          </p:cNvPr>
          <p:cNvSpPr/>
          <p:nvPr/>
        </p:nvSpPr>
        <p:spPr>
          <a:xfrm>
            <a:off x="6599206" y="3005406"/>
            <a:ext cx="731520" cy="309880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600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8E39A3-B86A-5540-8B4D-B7CA877110BF}"/>
              </a:ext>
            </a:extLst>
          </p:cNvPr>
          <p:cNvSpPr/>
          <p:nvPr/>
        </p:nvSpPr>
        <p:spPr>
          <a:xfrm>
            <a:off x="293070" y="178963"/>
            <a:ext cx="79448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Character-level language model </a:t>
            </a:r>
            <a:endParaRPr lang="ko-Kore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D450AA-96A3-2944-8E0F-F6C4246C0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597" y="2127250"/>
            <a:ext cx="6448806" cy="35826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77864D-1076-6845-9317-55CB1112C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1428750"/>
            <a:ext cx="4991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78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4A0935-CAAD-F648-8860-337217155144}"/>
              </a:ext>
            </a:extLst>
          </p:cNvPr>
          <p:cNvSpPr txBox="1"/>
          <p:nvPr/>
        </p:nvSpPr>
        <p:spPr>
          <a:xfrm>
            <a:off x="3194778" y="2321004"/>
            <a:ext cx="62757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8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Part_3</a:t>
            </a:r>
            <a:endParaRPr kumimoji="1" lang="ko-Kore-KR" altLang="en-US" sz="13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71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8E39A3-B86A-5540-8B4D-B7CA877110BF}"/>
              </a:ext>
            </a:extLst>
          </p:cNvPr>
          <p:cNvSpPr/>
          <p:nvPr/>
        </p:nvSpPr>
        <p:spPr>
          <a:xfrm>
            <a:off x="293070" y="178963"/>
            <a:ext cx="79448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Character-level language model </a:t>
            </a:r>
            <a:endParaRPr lang="ko-Kore-KR" altLang="en-US" sz="3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1B5BAE-D003-5940-A9A5-65CC0385A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540" y="1098171"/>
            <a:ext cx="3296920" cy="7676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988CF0-E323-C84A-95B7-0656C3E65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852" y="1865836"/>
            <a:ext cx="5970296" cy="499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97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8E39A3-B86A-5540-8B4D-B7CA877110BF}"/>
              </a:ext>
            </a:extLst>
          </p:cNvPr>
          <p:cNvSpPr/>
          <p:nvPr/>
        </p:nvSpPr>
        <p:spPr>
          <a:xfrm>
            <a:off x="293070" y="178963"/>
            <a:ext cx="40767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RNN</a:t>
            </a: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applications</a:t>
            </a:r>
            <a:endParaRPr lang="ko-Kore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65116-5EAC-624A-855C-FFAFA611FCB3}"/>
              </a:ext>
            </a:extLst>
          </p:cNvPr>
          <p:cNvSpPr txBox="1"/>
          <p:nvPr/>
        </p:nvSpPr>
        <p:spPr>
          <a:xfrm>
            <a:off x="632746" y="1865907"/>
            <a:ext cx="5978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Language Modeling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1A6631-3526-894B-837C-708844B7FA7A}"/>
              </a:ext>
            </a:extLst>
          </p:cNvPr>
          <p:cNvSpPr txBox="1"/>
          <p:nvPr/>
        </p:nvSpPr>
        <p:spPr>
          <a:xfrm>
            <a:off x="632746" y="2512238"/>
            <a:ext cx="891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Speech Recognition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302B5-7093-8D40-B900-8F9E9B735FD5}"/>
              </a:ext>
            </a:extLst>
          </p:cNvPr>
          <p:cNvSpPr txBox="1"/>
          <p:nvPr/>
        </p:nvSpPr>
        <p:spPr>
          <a:xfrm>
            <a:off x="632746" y="3158569"/>
            <a:ext cx="891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Machine Translation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7D161-F97C-9646-AD63-43BDC3B7519F}"/>
              </a:ext>
            </a:extLst>
          </p:cNvPr>
          <p:cNvSpPr txBox="1"/>
          <p:nvPr/>
        </p:nvSpPr>
        <p:spPr>
          <a:xfrm>
            <a:off x="632745" y="3804900"/>
            <a:ext cx="11549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Convnersation</a:t>
            </a: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Modeling/Question Answering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189084-350B-AE46-A754-E133A5D3608C}"/>
              </a:ext>
            </a:extLst>
          </p:cNvPr>
          <p:cNvSpPr txBox="1"/>
          <p:nvPr/>
        </p:nvSpPr>
        <p:spPr>
          <a:xfrm>
            <a:off x="632746" y="4451231"/>
            <a:ext cx="62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Image/Video Captioning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F69307-E51C-6546-A0CB-BE14422EEBC7}"/>
              </a:ext>
            </a:extLst>
          </p:cNvPr>
          <p:cNvSpPr txBox="1"/>
          <p:nvPr/>
        </p:nvSpPr>
        <p:spPr>
          <a:xfrm>
            <a:off x="632746" y="5087976"/>
            <a:ext cx="891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Image/Music/Dance Generation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16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4A0935-CAAD-F648-8860-337217155144}"/>
              </a:ext>
            </a:extLst>
          </p:cNvPr>
          <p:cNvSpPr txBox="1"/>
          <p:nvPr/>
        </p:nvSpPr>
        <p:spPr>
          <a:xfrm>
            <a:off x="3194778" y="2321004"/>
            <a:ext cx="62757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8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Part_4</a:t>
            </a:r>
            <a:endParaRPr kumimoji="1" lang="ko-Kore-KR" altLang="en-US" sz="13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192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8E39A3-B86A-5540-8B4D-B7CA877110BF}"/>
              </a:ext>
            </a:extLst>
          </p:cNvPr>
          <p:cNvSpPr/>
          <p:nvPr/>
        </p:nvSpPr>
        <p:spPr>
          <a:xfrm>
            <a:off x="293070" y="178963"/>
            <a:ext cx="41200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 lot of flexibility</a:t>
            </a:r>
            <a:endParaRPr lang="ko-Kore-KR" altLang="en-US" sz="3600" dirty="0"/>
          </a:p>
        </p:txBody>
      </p:sp>
      <p:pic>
        <p:nvPicPr>
          <p:cNvPr id="11270" name="Picture 6" descr="RNN and LSTM - lhparkdeep">
            <a:extLst>
              <a:ext uri="{FF2B5EF4-FFF2-40B4-BE49-F238E27FC236}">
                <a16:creationId xmlns:a16="http://schemas.microsoft.com/office/drawing/2014/main" id="{D1EFF09F-1A8C-C54F-A429-DAB940F5E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0" y="1383666"/>
            <a:ext cx="9672320" cy="489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808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8E39A3-B86A-5540-8B4D-B7CA877110BF}"/>
              </a:ext>
            </a:extLst>
          </p:cNvPr>
          <p:cNvSpPr/>
          <p:nvPr/>
        </p:nvSpPr>
        <p:spPr>
          <a:xfrm>
            <a:off x="293070" y="178963"/>
            <a:ext cx="41200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 lot of flexibility</a:t>
            </a:r>
            <a:endParaRPr lang="ko-Kore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8A7979-3AFA-7744-903A-697803A94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768" y="1261261"/>
            <a:ext cx="4596464" cy="541777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5FA94B-F8C1-C447-B6D4-2C892E652E66}"/>
              </a:ext>
            </a:extLst>
          </p:cNvPr>
          <p:cNvSpPr/>
          <p:nvPr/>
        </p:nvSpPr>
        <p:spPr>
          <a:xfrm>
            <a:off x="4327275" y="178963"/>
            <a:ext cx="4474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Multi-Layer </a:t>
            </a:r>
            <a:r>
              <a:rPr kumimoji="1" lang="en-US" altLang="ko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RNN</a:t>
            </a:r>
            <a:endParaRPr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2308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228164-22DB-704A-A6E2-3F4D11BC566B}"/>
              </a:ext>
            </a:extLst>
          </p:cNvPr>
          <p:cNvSpPr txBox="1"/>
          <p:nvPr/>
        </p:nvSpPr>
        <p:spPr>
          <a:xfrm>
            <a:off x="4056926" y="306877"/>
            <a:ext cx="40781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Contents</a:t>
            </a:r>
            <a:endParaRPr kumimoji="1" lang="ko-Kore-KR" altLang="en-US"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9FB77-51ED-034B-8E92-1DF8205850E2}"/>
              </a:ext>
            </a:extLst>
          </p:cNvPr>
          <p:cNvSpPr txBox="1"/>
          <p:nvPr/>
        </p:nvSpPr>
        <p:spPr>
          <a:xfrm>
            <a:off x="1774015" y="1845587"/>
            <a:ext cx="1731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RNN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D1F47-DCC0-9142-BBC4-D06C81633D2B}"/>
              </a:ext>
            </a:extLst>
          </p:cNvPr>
          <p:cNvSpPr txBox="1"/>
          <p:nvPr/>
        </p:nvSpPr>
        <p:spPr>
          <a:xfrm>
            <a:off x="1774014" y="2643989"/>
            <a:ext cx="8914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Character-level language model example-Hidden Layer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E52D8E-6FAB-5643-861B-5EFB17F68D53}"/>
              </a:ext>
            </a:extLst>
          </p:cNvPr>
          <p:cNvSpPr txBox="1"/>
          <p:nvPr/>
        </p:nvSpPr>
        <p:spPr>
          <a:xfrm>
            <a:off x="1774014" y="3975330"/>
            <a:ext cx="891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The example-Output Layer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35AD46-0C01-554C-BDB6-44ACFB93EF66}"/>
              </a:ext>
            </a:extLst>
          </p:cNvPr>
          <p:cNvSpPr txBox="1"/>
          <p:nvPr/>
        </p:nvSpPr>
        <p:spPr>
          <a:xfrm>
            <a:off x="1774014" y="4757021"/>
            <a:ext cx="891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 lot of Flexibility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5F3605-ADA4-CB46-8F36-C5E2AFAEA0C6}"/>
              </a:ext>
            </a:extLst>
          </p:cNvPr>
          <p:cNvSpPr/>
          <p:nvPr/>
        </p:nvSpPr>
        <p:spPr>
          <a:xfrm>
            <a:off x="3505201" y="1845586"/>
            <a:ext cx="4539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3947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4A0935-CAAD-F648-8860-337217155144}"/>
              </a:ext>
            </a:extLst>
          </p:cNvPr>
          <p:cNvSpPr txBox="1"/>
          <p:nvPr/>
        </p:nvSpPr>
        <p:spPr>
          <a:xfrm>
            <a:off x="3194778" y="2321004"/>
            <a:ext cx="580244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8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Part_1</a:t>
            </a:r>
            <a:endParaRPr kumimoji="1" lang="ko-Kore-KR" altLang="en-US" sz="13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263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5592610-EBF2-F74B-A31F-9FC83F63251A}"/>
              </a:ext>
            </a:extLst>
          </p:cNvPr>
          <p:cNvGrpSpPr/>
          <p:nvPr/>
        </p:nvGrpSpPr>
        <p:grpSpPr>
          <a:xfrm>
            <a:off x="341455" y="236773"/>
            <a:ext cx="1656835" cy="649865"/>
            <a:chOff x="341455" y="236773"/>
            <a:chExt cx="1656835" cy="6498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A9523A-F16F-AD4E-8984-358A8D50FD67}"/>
                </a:ext>
              </a:extLst>
            </p:cNvPr>
            <p:cNvSpPr txBox="1"/>
            <p:nvPr/>
          </p:nvSpPr>
          <p:spPr>
            <a:xfrm>
              <a:off x="341455" y="240307"/>
              <a:ext cx="12028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3600" dirty="0" err="1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RNN</a:t>
              </a:r>
              <a:endParaRPr kumimoji="1" lang="ko-Kore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046377-47D1-7C41-8655-AEEBA48376E7}"/>
                </a:ext>
              </a:extLst>
            </p:cNvPr>
            <p:cNvSpPr/>
            <p:nvPr/>
          </p:nvSpPr>
          <p:spPr>
            <a:xfrm>
              <a:off x="1544320" y="236773"/>
              <a:ext cx="45397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ore-KR" sz="36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?</a:t>
              </a:r>
              <a:endParaRPr lang="ko-Kore-KR" altLang="en-US" sz="3600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8E16DC-BD15-1F42-B667-42F6814C4427}"/>
              </a:ext>
            </a:extLst>
          </p:cNvPr>
          <p:cNvSpPr/>
          <p:nvPr/>
        </p:nvSpPr>
        <p:spPr>
          <a:xfrm>
            <a:off x="1998290" y="175217"/>
            <a:ext cx="85940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(Recurrent Neural Networks)</a:t>
            </a:r>
            <a:endParaRPr kumimoji="1" lang="ko-Kore-KR" altLang="en-US" sz="8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0F31C7-89B3-CB41-95B9-101A86EBE8F3}"/>
              </a:ext>
            </a:extLst>
          </p:cNvPr>
          <p:cNvGrpSpPr/>
          <p:nvPr/>
        </p:nvGrpSpPr>
        <p:grpSpPr>
          <a:xfrm>
            <a:off x="2618652" y="2240543"/>
            <a:ext cx="7973658" cy="2376914"/>
            <a:chOff x="3440465" y="1946999"/>
            <a:chExt cx="7973658" cy="237691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780A36-A110-3948-8DF1-953AB8092A85}"/>
                </a:ext>
              </a:extLst>
            </p:cNvPr>
            <p:cNvSpPr/>
            <p:nvPr/>
          </p:nvSpPr>
          <p:spPr>
            <a:xfrm>
              <a:off x="3440465" y="1946999"/>
              <a:ext cx="531106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ko-KR" altLang="en-US" sz="48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순서가 있는 데이터</a:t>
              </a:r>
              <a:endParaRPr kumimoji="1" lang="ko-Kore-KR" altLang="en-US" sz="4400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4BCA989-9886-4440-B4C2-C9C61A835229}"/>
                </a:ext>
              </a:extLst>
            </p:cNvPr>
            <p:cNvSpPr/>
            <p:nvPr/>
          </p:nvSpPr>
          <p:spPr>
            <a:xfrm>
              <a:off x="6020387" y="2668061"/>
              <a:ext cx="48045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24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ex</a:t>
              </a:r>
              <a:r>
                <a:rPr kumimoji="1" lang="en-US" altLang="ko-KR" sz="24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&gt;words : hello(h-&gt;e-&gt;l-&gt;l-&gt;o</a:t>
              </a:r>
              <a:endParaRPr kumimoji="1" lang="ko-Kore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511136C-86EE-974E-BAC8-57AD16FB23FD}"/>
                </a:ext>
              </a:extLst>
            </p:cNvPr>
            <p:cNvSpPr/>
            <p:nvPr/>
          </p:nvSpPr>
          <p:spPr>
            <a:xfrm>
              <a:off x="3440465" y="3492916"/>
              <a:ext cx="797365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sz="48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NN/CNN</a:t>
              </a:r>
              <a:r>
                <a:rPr kumimoji="1" lang="ko-KR" altLang="en-US" sz="48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은 하지 못하는 경우</a:t>
              </a:r>
              <a:endParaRPr kumimoji="1" lang="ko-Kore-KR" altLang="en-US" sz="4400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423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5592610-EBF2-F74B-A31F-9FC83F63251A}"/>
              </a:ext>
            </a:extLst>
          </p:cNvPr>
          <p:cNvGrpSpPr/>
          <p:nvPr/>
        </p:nvGrpSpPr>
        <p:grpSpPr>
          <a:xfrm>
            <a:off x="341455" y="236773"/>
            <a:ext cx="1656835" cy="649865"/>
            <a:chOff x="341455" y="236773"/>
            <a:chExt cx="1656835" cy="6498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A9523A-F16F-AD4E-8984-358A8D50FD67}"/>
                </a:ext>
              </a:extLst>
            </p:cNvPr>
            <p:cNvSpPr txBox="1"/>
            <p:nvPr/>
          </p:nvSpPr>
          <p:spPr>
            <a:xfrm>
              <a:off x="341455" y="240307"/>
              <a:ext cx="12028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3600" dirty="0" err="1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RNN</a:t>
              </a:r>
              <a:endParaRPr kumimoji="1" lang="ko-Kore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046377-47D1-7C41-8655-AEEBA48376E7}"/>
                </a:ext>
              </a:extLst>
            </p:cNvPr>
            <p:cNvSpPr/>
            <p:nvPr/>
          </p:nvSpPr>
          <p:spPr>
            <a:xfrm>
              <a:off x="1544320" y="236773"/>
              <a:ext cx="45397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ore-KR" sz="36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?</a:t>
              </a:r>
              <a:endParaRPr lang="ko-Kore-KR" altLang="en-US" sz="3600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8E16DC-BD15-1F42-B667-42F6814C4427}"/>
              </a:ext>
            </a:extLst>
          </p:cNvPr>
          <p:cNvSpPr/>
          <p:nvPr/>
        </p:nvSpPr>
        <p:spPr>
          <a:xfrm>
            <a:off x="1998290" y="175217"/>
            <a:ext cx="85940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(Recurrent Neural Networks)</a:t>
            </a:r>
            <a:endParaRPr kumimoji="1" lang="ko-Kore-KR" altLang="en-US" sz="8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A609E5E-B803-6A46-A19B-5B2F1D3E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00" y="1633201"/>
            <a:ext cx="2870200" cy="44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80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5592610-EBF2-F74B-A31F-9FC83F63251A}"/>
              </a:ext>
            </a:extLst>
          </p:cNvPr>
          <p:cNvGrpSpPr/>
          <p:nvPr/>
        </p:nvGrpSpPr>
        <p:grpSpPr>
          <a:xfrm>
            <a:off x="341455" y="236773"/>
            <a:ext cx="1656835" cy="649865"/>
            <a:chOff x="341455" y="236773"/>
            <a:chExt cx="1656835" cy="6498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A9523A-F16F-AD4E-8984-358A8D50FD67}"/>
                </a:ext>
              </a:extLst>
            </p:cNvPr>
            <p:cNvSpPr txBox="1"/>
            <p:nvPr/>
          </p:nvSpPr>
          <p:spPr>
            <a:xfrm>
              <a:off x="341455" y="240307"/>
              <a:ext cx="12028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3600" dirty="0" err="1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RNN</a:t>
              </a:r>
              <a:endParaRPr kumimoji="1" lang="ko-Kore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046377-47D1-7C41-8655-AEEBA48376E7}"/>
                </a:ext>
              </a:extLst>
            </p:cNvPr>
            <p:cNvSpPr/>
            <p:nvPr/>
          </p:nvSpPr>
          <p:spPr>
            <a:xfrm>
              <a:off x="1544320" y="236773"/>
              <a:ext cx="45397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ore-KR" sz="36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?</a:t>
              </a:r>
              <a:endParaRPr lang="ko-Kore-KR" altLang="en-US" sz="3600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8E16DC-BD15-1F42-B667-42F6814C4427}"/>
              </a:ext>
            </a:extLst>
          </p:cNvPr>
          <p:cNvSpPr/>
          <p:nvPr/>
        </p:nvSpPr>
        <p:spPr>
          <a:xfrm>
            <a:off x="1998290" y="175217"/>
            <a:ext cx="85940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(Recurrent Neural Networks)</a:t>
            </a:r>
            <a:endParaRPr kumimoji="1" lang="ko-Kore-KR" altLang="en-US" sz="8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050" name="Picture 2" descr="RNN(Recurrent Neural Network, 순환신경망)을 이해해보자 | by ted | 휴먼스케이프 기술 블로그 |  Medium">
            <a:extLst>
              <a:ext uri="{FF2B5EF4-FFF2-40B4-BE49-F238E27FC236}">
                <a16:creationId xmlns:a16="http://schemas.microsoft.com/office/drawing/2014/main" id="{E5E0CE18-25C5-D345-A25C-8DF099DBB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0388"/>
            <a:ext cx="12192000" cy="319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258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5592610-EBF2-F74B-A31F-9FC83F63251A}"/>
              </a:ext>
            </a:extLst>
          </p:cNvPr>
          <p:cNvGrpSpPr/>
          <p:nvPr/>
        </p:nvGrpSpPr>
        <p:grpSpPr>
          <a:xfrm>
            <a:off x="341455" y="236773"/>
            <a:ext cx="1656835" cy="649865"/>
            <a:chOff x="341455" y="236773"/>
            <a:chExt cx="1656835" cy="6498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A9523A-F16F-AD4E-8984-358A8D50FD67}"/>
                </a:ext>
              </a:extLst>
            </p:cNvPr>
            <p:cNvSpPr txBox="1"/>
            <p:nvPr/>
          </p:nvSpPr>
          <p:spPr>
            <a:xfrm>
              <a:off x="341455" y="240307"/>
              <a:ext cx="12028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3600" dirty="0" err="1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RNN</a:t>
              </a:r>
              <a:endParaRPr kumimoji="1" lang="ko-Kore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046377-47D1-7C41-8655-AEEBA48376E7}"/>
                </a:ext>
              </a:extLst>
            </p:cNvPr>
            <p:cNvSpPr/>
            <p:nvPr/>
          </p:nvSpPr>
          <p:spPr>
            <a:xfrm>
              <a:off x="1544320" y="236773"/>
              <a:ext cx="45397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ore-KR" sz="36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?</a:t>
              </a:r>
              <a:endParaRPr lang="ko-Kore-KR" altLang="en-US" sz="3600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8E16DC-BD15-1F42-B667-42F6814C4427}"/>
              </a:ext>
            </a:extLst>
          </p:cNvPr>
          <p:cNvSpPr/>
          <p:nvPr/>
        </p:nvSpPr>
        <p:spPr>
          <a:xfrm>
            <a:off x="1998290" y="175217"/>
            <a:ext cx="85940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(Recurrent Neural Networks)</a:t>
            </a:r>
            <a:endParaRPr kumimoji="1" lang="ko-Kore-KR" altLang="en-US" sz="8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29921D-B3C7-914B-AEBA-2DCE8B9C7147}"/>
              </a:ext>
            </a:extLst>
          </p:cNvPr>
          <p:cNvSpPr/>
          <p:nvPr/>
        </p:nvSpPr>
        <p:spPr>
          <a:xfrm>
            <a:off x="4059631" y="3429000"/>
            <a:ext cx="10759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h_t</a:t>
            </a:r>
            <a:r>
              <a:rPr kumimoji="1" lang="en-US" altLang="ko-Kore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-1</a:t>
            </a:r>
            <a:endParaRPr kumimoji="1" lang="ko-Kore-KR" altLang="en-US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DD0E4D-2EF0-D346-9391-566FDF924D5D}"/>
              </a:ext>
            </a:extLst>
          </p:cNvPr>
          <p:cNvSpPr/>
          <p:nvPr/>
        </p:nvSpPr>
        <p:spPr>
          <a:xfrm>
            <a:off x="6406591" y="1478943"/>
            <a:ext cx="51539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h_t</a:t>
            </a:r>
            <a:r>
              <a:rPr kumimoji="1" lang="en-US" altLang="ko-Kore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= </a:t>
            </a:r>
            <a:r>
              <a:rPr kumimoji="1" lang="en-US" altLang="ko-Kore-KR" sz="4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f_w</a:t>
            </a:r>
            <a:r>
              <a:rPr kumimoji="1" lang="en-US" altLang="ko-Kore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ore-KR" sz="4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h_t</a:t>
            </a:r>
            <a:r>
              <a:rPr kumimoji="1" lang="en-US" altLang="ko-Kore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-1, </a:t>
            </a:r>
            <a:r>
              <a:rPr kumimoji="1" lang="en-US" altLang="ko-Kore-KR" sz="4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x_t</a:t>
            </a:r>
            <a:r>
              <a:rPr kumimoji="1" lang="en-US" altLang="ko-Kore-KR" sz="4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ore-KR" altLang="en-US" sz="4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9114F97B-B0BE-DB40-9395-8DB3BFD84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00" y="1633201"/>
            <a:ext cx="2870200" cy="44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78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5592610-EBF2-F74B-A31F-9FC83F63251A}"/>
              </a:ext>
            </a:extLst>
          </p:cNvPr>
          <p:cNvGrpSpPr/>
          <p:nvPr/>
        </p:nvGrpSpPr>
        <p:grpSpPr>
          <a:xfrm>
            <a:off x="341455" y="236773"/>
            <a:ext cx="1656835" cy="649865"/>
            <a:chOff x="341455" y="236773"/>
            <a:chExt cx="1656835" cy="6498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A9523A-F16F-AD4E-8984-358A8D50FD67}"/>
                </a:ext>
              </a:extLst>
            </p:cNvPr>
            <p:cNvSpPr txBox="1"/>
            <p:nvPr/>
          </p:nvSpPr>
          <p:spPr>
            <a:xfrm>
              <a:off x="341455" y="240307"/>
              <a:ext cx="12028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3600" dirty="0" err="1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RNN</a:t>
              </a:r>
              <a:endParaRPr kumimoji="1" lang="ko-Kore-KR" altLang="en-US" sz="3600" dirty="0"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046377-47D1-7C41-8655-AEEBA48376E7}"/>
                </a:ext>
              </a:extLst>
            </p:cNvPr>
            <p:cNvSpPr/>
            <p:nvPr/>
          </p:nvSpPr>
          <p:spPr>
            <a:xfrm>
              <a:off x="1544320" y="236773"/>
              <a:ext cx="45397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ore-KR" sz="3600" dirty="0">
                  <a:latin typeface="BM DoHyeon OTF" panose="020B0600000101010101" pitchFamily="34" charset="-127"/>
                  <a:ea typeface="BM DoHyeon OTF" panose="020B0600000101010101" pitchFamily="34" charset="-127"/>
                </a:rPr>
                <a:t>?</a:t>
              </a:r>
              <a:endParaRPr lang="ko-Kore-KR" altLang="en-US" sz="3600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8E16DC-BD15-1F42-B667-42F6814C4427}"/>
              </a:ext>
            </a:extLst>
          </p:cNvPr>
          <p:cNvSpPr/>
          <p:nvPr/>
        </p:nvSpPr>
        <p:spPr>
          <a:xfrm>
            <a:off x="1998290" y="175217"/>
            <a:ext cx="85940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ore-KR" sz="4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(Recurrent Neural Networks)</a:t>
            </a:r>
            <a:endParaRPr kumimoji="1" lang="ko-Kore-KR" altLang="en-US" sz="8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000F9-B692-C547-BD42-37BD5E3FB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240" y="1907679"/>
            <a:ext cx="6653530" cy="355223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F4982948-ABAA-0E40-AD04-2224251B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305" y="2716713"/>
            <a:ext cx="2113280" cy="328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래픽 5" descr="직선 화살표 단색으로 채워진">
            <a:extLst>
              <a:ext uri="{FF2B5EF4-FFF2-40B4-BE49-F238E27FC236}">
                <a16:creationId xmlns:a16="http://schemas.microsoft.com/office/drawing/2014/main" id="{5A160337-336C-2149-941E-C9688C761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370745" y="1802313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4B146C-B594-0C4F-A85A-2D54B609FF06}"/>
              </a:ext>
            </a:extLst>
          </p:cNvPr>
          <p:cNvSpPr txBox="1"/>
          <p:nvPr/>
        </p:nvSpPr>
        <p:spPr>
          <a:xfrm>
            <a:off x="2590540" y="1216567"/>
            <a:ext cx="47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Y</a:t>
            </a:r>
            <a:endParaRPr kumimoji="1" lang="ko-Kore-KR" altLang="en-US" sz="3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B636C4-3293-3E44-80B1-E4F3D9875093}"/>
              </a:ext>
            </a:extLst>
          </p:cNvPr>
          <p:cNvSpPr txBox="1"/>
          <p:nvPr/>
        </p:nvSpPr>
        <p:spPr>
          <a:xfrm>
            <a:off x="2827945" y="1398363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</a:t>
            </a:r>
            <a:endParaRPr kumimoji="1" lang="ko-Kore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22A5C8-271E-A54B-B24F-63DDDD76FC5B}"/>
              </a:ext>
            </a:extLst>
          </p:cNvPr>
          <p:cNvSpPr txBox="1"/>
          <p:nvPr/>
        </p:nvSpPr>
        <p:spPr>
          <a:xfrm>
            <a:off x="1818505" y="1938529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W</a:t>
            </a:r>
            <a:endParaRPr kumimoji="1" lang="ko-Kore-KR" altLang="en-US" sz="3600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3F8A98-2ED9-D143-8E9E-F6FB390B80FB}"/>
              </a:ext>
            </a:extLst>
          </p:cNvPr>
          <p:cNvSpPr txBox="1"/>
          <p:nvPr/>
        </p:nvSpPr>
        <p:spPr>
          <a:xfrm>
            <a:off x="2262697" y="2106325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 err="1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hy</a:t>
            </a:r>
            <a:endParaRPr kumimoji="1" lang="ko-Kore-KR" altLang="en-US" sz="2000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BB24E5-2C0E-4346-9289-F35FD01F35ED}"/>
              </a:ext>
            </a:extLst>
          </p:cNvPr>
          <p:cNvSpPr txBox="1"/>
          <p:nvPr/>
        </p:nvSpPr>
        <p:spPr>
          <a:xfrm>
            <a:off x="1926553" y="4827054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W</a:t>
            </a:r>
            <a:endParaRPr kumimoji="1" lang="ko-Kore-KR" altLang="en-US" sz="3600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B28680-0B7F-8F4A-890E-F22ED538621F}"/>
              </a:ext>
            </a:extLst>
          </p:cNvPr>
          <p:cNvSpPr txBox="1"/>
          <p:nvPr/>
        </p:nvSpPr>
        <p:spPr>
          <a:xfrm>
            <a:off x="2370745" y="4994850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 err="1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xh</a:t>
            </a:r>
            <a:endParaRPr kumimoji="1" lang="ko-Kore-KR" altLang="en-US" sz="2000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9039E4-E553-A749-AB9C-BD05393862EF}"/>
              </a:ext>
            </a:extLst>
          </p:cNvPr>
          <p:cNvSpPr txBox="1"/>
          <p:nvPr/>
        </p:nvSpPr>
        <p:spPr>
          <a:xfrm>
            <a:off x="881982" y="3784931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W</a:t>
            </a:r>
            <a:endParaRPr kumimoji="1" lang="ko-Kore-KR" altLang="en-US" sz="3600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227ECF-4E7D-144D-870D-87255A7C0948}"/>
              </a:ext>
            </a:extLst>
          </p:cNvPr>
          <p:cNvSpPr txBox="1"/>
          <p:nvPr/>
        </p:nvSpPr>
        <p:spPr>
          <a:xfrm>
            <a:off x="1326174" y="3952727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 err="1">
                <a:solidFill>
                  <a:srgbClr val="FF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hh</a:t>
            </a:r>
            <a:endParaRPr kumimoji="1" lang="ko-Kore-KR" altLang="en-US" sz="2000" dirty="0">
              <a:solidFill>
                <a:srgbClr val="FF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8357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4A0935-CAAD-F648-8860-337217155144}"/>
              </a:ext>
            </a:extLst>
          </p:cNvPr>
          <p:cNvSpPr txBox="1"/>
          <p:nvPr/>
        </p:nvSpPr>
        <p:spPr>
          <a:xfrm>
            <a:off x="3194778" y="2321004"/>
            <a:ext cx="62757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38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Part_2</a:t>
            </a:r>
            <a:endParaRPr kumimoji="1" lang="ko-Kore-KR" altLang="en-US" sz="13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50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399</Words>
  <Application>Microsoft Macintosh PowerPoint</Application>
  <PresentationFormat>와이드스크린</PresentationFormat>
  <Paragraphs>96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NanumGothic</vt:lpstr>
      <vt:lpstr>Calibri</vt:lpstr>
      <vt:lpstr>Arial</vt:lpstr>
      <vt:lpstr>BM DoHyeon OTF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정현일</dc:creator>
  <cp:lastModifiedBy>정현일</cp:lastModifiedBy>
  <cp:revision>38</cp:revision>
  <dcterms:created xsi:type="dcterms:W3CDTF">2022-04-18T16:45:49Z</dcterms:created>
  <dcterms:modified xsi:type="dcterms:W3CDTF">2022-05-27T02:00:12Z</dcterms:modified>
</cp:coreProperties>
</file>